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56" r:id="rId5"/>
    <p:sldId id="266" r:id="rId6"/>
    <p:sldId id="267" r:id="rId7"/>
    <p:sldId id="268" r:id="rId8"/>
    <p:sldId id="269" r:id="rId9"/>
    <p:sldId id="271" r:id="rId10"/>
    <p:sldId id="270" r:id="rId11"/>
    <p:sldId id="265"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66" d="100"/>
          <a:sy n="66" d="100"/>
        </p:scale>
        <p:origin x="668" y="44"/>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14-03-2024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14-03-2024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IN" dirty="0">
                <a:solidFill>
                  <a:schemeClr val="bg2"/>
                </a:solidFill>
              </a:rPr>
              <a:t>WEFIT DATA ANALYSIS</a:t>
            </a:r>
            <a:endParaRPr lang="ru-RU" dirty="0">
              <a:solidFill>
                <a:schemeClr val="bg2"/>
              </a:solidFill>
            </a:endParaRPr>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8046720" y="4720037"/>
            <a:ext cx="3094424" cy="1101897"/>
          </a:xfrm>
        </p:spPr>
        <p:txBody>
          <a:bodyPr/>
          <a:lstStyle/>
          <a:p>
            <a:r>
              <a:rPr lang="en-US" dirty="0">
                <a:solidFill>
                  <a:schemeClr val="accent6">
                    <a:lumMod val="60000"/>
                    <a:lumOff val="40000"/>
                  </a:schemeClr>
                </a:solidFill>
              </a:rPr>
              <a:t>BY</a:t>
            </a:r>
            <a:br>
              <a:rPr lang="en-US" dirty="0">
                <a:solidFill>
                  <a:schemeClr val="accent6">
                    <a:lumMod val="60000"/>
                    <a:lumOff val="40000"/>
                  </a:schemeClr>
                </a:solidFill>
              </a:rPr>
            </a:br>
            <a:r>
              <a:rPr lang="en-US" dirty="0">
                <a:solidFill>
                  <a:schemeClr val="accent6">
                    <a:lumMod val="60000"/>
                    <a:lumOff val="40000"/>
                  </a:schemeClr>
                </a:solidFill>
              </a:rPr>
              <a:t>KARTHIK CV </a:t>
            </a:r>
            <a:endParaRPr lang="ru-RU" dirty="0">
              <a:solidFill>
                <a:schemeClr val="accent6">
                  <a:lumMod val="60000"/>
                  <a:lumOff val="40000"/>
                </a:schemeClr>
              </a:solidFill>
            </a:endParaRPr>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AF3B50-8E05-F6D0-B681-3FC7AB5C7B1D}"/>
              </a:ext>
            </a:extLst>
          </p:cNvPr>
          <p:cNvSpPr>
            <a:spLocks noGrp="1"/>
          </p:cNvSpPr>
          <p:nvPr>
            <p:ph type="sldNum" sz="quarter" idx="10"/>
          </p:nvPr>
        </p:nvSpPr>
        <p:spPr/>
        <p:txBody>
          <a:bodyPr/>
          <a:lstStyle/>
          <a:p>
            <a:fld id="{D495E168-DA5E-4888-8D8A-92B118324C14}" type="slidenum">
              <a:rPr lang="en-US" noProof="0" smtClean="0"/>
              <a:pPr/>
              <a:t>2</a:t>
            </a:fld>
            <a:endParaRPr lang="en-US" noProof="0" dirty="0"/>
          </a:p>
        </p:txBody>
      </p:sp>
      <p:sp>
        <p:nvSpPr>
          <p:cNvPr id="4" name="Title 3">
            <a:extLst>
              <a:ext uri="{FF2B5EF4-FFF2-40B4-BE49-F238E27FC236}">
                <a16:creationId xmlns:a16="http://schemas.microsoft.com/office/drawing/2014/main" id="{7A527827-1C7E-A38A-026D-F237971ED6BA}"/>
              </a:ext>
            </a:extLst>
          </p:cNvPr>
          <p:cNvSpPr>
            <a:spLocks noGrp="1"/>
          </p:cNvSpPr>
          <p:nvPr>
            <p:ph type="title"/>
          </p:nvPr>
        </p:nvSpPr>
        <p:spPr>
          <a:xfrm>
            <a:off x="205740" y="230013"/>
            <a:ext cx="11780520" cy="644892"/>
          </a:xfrm>
        </p:spPr>
        <p:txBody>
          <a:bodyPr>
            <a:noAutofit/>
          </a:bodyPr>
          <a:lstStyle/>
          <a:p>
            <a:pPr algn="l"/>
            <a:r>
              <a:rPr lang="en-US" sz="2400" dirty="0">
                <a:solidFill>
                  <a:schemeClr val="bg2"/>
                </a:solidFill>
              </a:rPr>
              <a:t>Try to find the customers who are likely to buy this weight loss plan, you are given the fit-bit fitness tracker data, analyze the data and find some potential customers for </a:t>
            </a:r>
            <a:r>
              <a:rPr lang="en-US" sz="2400" dirty="0" err="1">
                <a:solidFill>
                  <a:schemeClr val="bg2"/>
                </a:solidFill>
              </a:rPr>
              <a:t>leanfit</a:t>
            </a:r>
            <a:r>
              <a:rPr lang="en-US" sz="2400" dirty="0">
                <a:solidFill>
                  <a:schemeClr val="bg2"/>
                </a:solidFill>
              </a:rPr>
              <a:t> . </a:t>
            </a:r>
            <a:endParaRPr lang="en-IN" sz="2400" dirty="0">
              <a:solidFill>
                <a:schemeClr val="bg2"/>
              </a:solidFill>
            </a:endParaRPr>
          </a:p>
        </p:txBody>
      </p:sp>
      <p:sp>
        <p:nvSpPr>
          <p:cNvPr id="6" name="TextBox 5">
            <a:extLst>
              <a:ext uri="{FF2B5EF4-FFF2-40B4-BE49-F238E27FC236}">
                <a16:creationId xmlns:a16="http://schemas.microsoft.com/office/drawing/2014/main" id="{4D4FE752-5755-9E56-FE99-05B4CAB20113}"/>
              </a:ext>
            </a:extLst>
          </p:cNvPr>
          <p:cNvSpPr txBox="1"/>
          <p:nvPr/>
        </p:nvSpPr>
        <p:spPr>
          <a:xfrm>
            <a:off x="374583" y="696837"/>
            <a:ext cx="11104346" cy="6247864"/>
          </a:xfrm>
          <a:prstGeom prst="rect">
            <a:avLst/>
          </a:prstGeom>
          <a:noFill/>
        </p:spPr>
        <p:txBody>
          <a:bodyPr wrap="square">
            <a:spAutoFit/>
          </a:bodyPr>
          <a:lstStyle/>
          <a:p>
            <a:pPr algn="l"/>
            <a:br>
              <a:rPr lang="en-US" sz="2000" b="0" i="0" dirty="0">
                <a:solidFill>
                  <a:schemeClr val="accent6">
                    <a:lumMod val="60000"/>
                    <a:lumOff val="40000"/>
                  </a:schemeClr>
                </a:solidFill>
                <a:effectLst/>
                <a:latin typeface="+mj-lt"/>
              </a:rPr>
            </a:br>
            <a:r>
              <a:rPr lang="en-US" sz="2000" b="0" i="0" dirty="0">
                <a:solidFill>
                  <a:schemeClr val="accent6">
                    <a:lumMod val="60000"/>
                    <a:lumOff val="40000"/>
                  </a:schemeClr>
                </a:solidFill>
                <a:effectLst/>
                <a:latin typeface="+mj-lt"/>
              </a:rPr>
              <a:t>To identify potential customers for </a:t>
            </a:r>
            <a:r>
              <a:rPr lang="en-US" sz="2000" b="0" i="0" dirty="0" err="1">
                <a:solidFill>
                  <a:schemeClr val="accent6">
                    <a:lumMod val="60000"/>
                    <a:lumOff val="40000"/>
                  </a:schemeClr>
                </a:solidFill>
                <a:effectLst/>
                <a:latin typeface="+mj-lt"/>
              </a:rPr>
              <a:t>LeanFit's</a:t>
            </a:r>
            <a:r>
              <a:rPr lang="en-US" sz="2000" b="0" i="0" dirty="0">
                <a:solidFill>
                  <a:schemeClr val="accent6">
                    <a:lumMod val="60000"/>
                    <a:lumOff val="40000"/>
                  </a:schemeClr>
                </a:solidFill>
                <a:effectLst/>
                <a:latin typeface="+mj-lt"/>
              </a:rPr>
              <a:t> weight loss plan, I utilized Fit-Bit fitness tracker data. First, I extracted the BMI information from the weight login info merged sheet in Excel. Then, I categorized individuals based on their BMI ranges: healthy weight (18.5 to &lt;25), overweight (25.0 to &lt;30), and obesity (30.0 or higher). Using a pivot table, I determined the number of individuals falling into the overweight and obesity categories.</a:t>
            </a:r>
          </a:p>
          <a:p>
            <a:pPr algn="l"/>
            <a:r>
              <a:rPr lang="en-US" sz="2000" b="0" i="0" dirty="0">
                <a:solidFill>
                  <a:schemeClr val="accent6">
                    <a:lumMod val="60000"/>
                    <a:lumOff val="40000"/>
                  </a:schemeClr>
                </a:solidFill>
                <a:effectLst/>
                <a:latin typeface="+mj-lt"/>
              </a:rPr>
              <a:t>Subsequently, I created a pie chart illustrating the distribution of individuals requiring a weight loss plan. By analyzing this data, I identified potential customers who may be interested in </a:t>
            </a:r>
            <a:r>
              <a:rPr lang="en-US" sz="2000" b="0" i="0" dirty="0" err="1">
                <a:solidFill>
                  <a:schemeClr val="accent6">
                    <a:lumMod val="60000"/>
                    <a:lumOff val="40000"/>
                  </a:schemeClr>
                </a:solidFill>
                <a:effectLst/>
                <a:latin typeface="+mj-lt"/>
              </a:rPr>
              <a:t>LeanFit's</a:t>
            </a:r>
            <a:r>
              <a:rPr lang="en-US" sz="2000" b="0" i="0" dirty="0">
                <a:solidFill>
                  <a:schemeClr val="accent6">
                    <a:lumMod val="60000"/>
                    <a:lumOff val="40000"/>
                  </a:schemeClr>
                </a:solidFill>
                <a:effectLst/>
                <a:latin typeface="+mj-lt"/>
              </a:rPr>
              <a:t> weight loss plan. These individuals would likely benefit from such a program to manage their weight effectively.</a:t>
            </a:r>
            <a:br>
              <a:rPr lang="en-US" sz="2000" b="0" i="0" dirty="0">
                <a:solidFill>
                  <a:schemeClr val="accent6">
                    <a:lumMod val="60000"/>
                    <a:lumOff val="40000"/>
                  </a:schemeClr>
                </a:solidFill>
                <a:effectLst/>
                <a:latin typeface="+mj-lt"/>
              </a:rPr>
            </a:br>
            <a:br>
              <a:rPr lang="en-US" sz="2000" b="0" i="0" dirty="0">
                <a:solidFill>
                  <a:schemeClr val="accent6">
                    <a:lumMod val="60000"/>
                    <a:lumOff val="40000"/>
                  </a:schemeClr>
                </a:solidFill>
                <a:effectLst/>
                <a:latin typeface="+mj-lt"/>
              </a:rPr>
            </a:br>
            <a:r>
              <a:rPr lang="en-US" sz="2000" b="0" i="0" dirty="0">
                <a:solidFill>
                  <a:schemeClr val="accent6">
                    <a:lumMod val="60000"/>
                    <a:lumOff val="40000"/>
                  </a:schemeClr>
                </a:solidFill>
                <a:effectLst/>
                <a:latin typeface="Söhne"/>
              </a:rPr>
              <a:t>To further refine the potential customer base for </a:t>
            </a:r>
            <a:r>
              <a:rPr lang="en-US" sz="2000" b="0" i="0" dirty="0" err="1">
                <a:solidFill>
                  <a:schemeClr val="accent6">
                    <a:lumMod val="60000"/>
                    <a:lumOff val="40000"/>
                  </a:schemeClr>
                </a:solidFill>
                <a:effectLst/>
                <a:latin typeface="Söhne"/>
              </a:rPr>
              <a:t>LeanFit's</a:t>
            </a:r>
            <a:r>
              <a:rPr lang="en-US" sz="2000" b="0" i="0" dirty="0">
                <a:solidFill>
                  <a:schemeClr val="accent6">
                    <a:lumMod val="60000"/>
                    <a:lumOff val="40000"/>
                  </a:schemeClr>
                </a:solidFill>
                <a:effectLst/>
                <a:latin typeface="Söhne"/>
              </a:rPr>
              <a:t> weight loss plan, I analyzed the heart rate data from the "</a:t>
            </a:r>
            <a:r>
              <a:rPr lang="en-US" sz="2000" b="0" i="0" dirty="0" err="1">
                <a:solidFill>
                  <a:schemeClr val="accent6">
                    <a:lumMod val="60000"/>
                    <a:lumOff val="40000"/>
                  </a:schemeClr>
                </a:solidFill>
                <a:effectLst/>
                <a:latin typeface="Söhne"/>
              </a:rPr>
              <a:t>heartratesecondsmerged</a:t>
            </a:r>
            <a:r>
              <a:rPr lang="en-US" sz="2000" b="0" i="0" dirty="0">
                <a:solidFill>
                  <a:schemeClr val="accent6">
                    <a:lumMod val="60000"/>
                    <a:lumOff val="40000"/>
                  </a:schemeClr>
                </a:solidFill>
                <a:effectLst/>
                <a:latin typeface="Söhne"/>
              </a:rPr>
              <a:t>" sheet in Excel. For each user, I calculated their heart rate and categorized it into two ranges: normal (below 185 beats per minute) and dangerous (185 beats per minute or higher), assigning these values to a new column called "blood pressure."</a:t>
            </a:r>
          </a:p>
          <a:p>
            <a:pPr algn="l"/>
            <a:r>
              <a:rPr lang="en-US" sz="2000" b="0" i="0" dirty="0">
                <a:solidFill>
                  <a:schemeClr val="accent6">
                    <a:lumMod val="60000"/>
                    <a:lumOff val="40000"/>
                  </a:schemeClr>
                </a:solidFill>
                <a:effectLst/>
                <a:latin typeface="Söhne"/>
              </a:rPr>
              <a:t>Using a pivot table, I then counted the number of users falling into the dangerous heart rate category. By combining this information with the previous analysis of BMI data, I identified individuals who not only required weight loss but also exhibited potentially risky heart rates. These individuals represent a critical target audience for </a:t>
            </a:r>
            <a:r>
              <a:rPr lang="en-US" sz="2000" b="0" i="0" dirty="0" err="1">
                <a:solidFill>
                  <a:schemeClr val="accent6">
                    <a:lumMod val="60000"/>
                    <a:lumOff val="40000"/>
                  </a:schemeClr>
                </a:solidFill>
                <a:effectLst/>
                <a:latin typeface="Söhne"/>
              </a:rPr>
              <a:t>LeanFit's</a:t>
            </a:r>
            <a:r>
              <a:rPr lang="en-US" sz="2000" b="0" i="0" dirty="0">
                <a:solidFill>
                  <a:schemeClr val="accent6">
                    <a:lumMod val="60000"/>
                    <a:lumOff val="40000"/>
                  </a:schemeClr>
                </a:solidFill>
                <a:effectLst/>
                <a:latin typeface="Söhne"/>
              </a:rPr>
              <a:t> weight loss plan, as it could help them manage both their weight and cardiovascular health effectively.</a:t>
            </a:r>
          </a:p>
          <a:p>
            <a:pPr algn="l"/>
            <a:endParaRPr lang="en-US" sz="2000" b="0" i="0" dirty="0">
              <a:solidFill>
                <a:schemeClr val="accent6">
                  <a:lumMod val="60000"/>
                  <a:lumOff val="40000"/>
                </a:schemeClr>
              </a:solidFill>
              <a:effectLst/>
              <a:latin typeface="+mj-lt"/>
            </a:endParaRPr>
          </a:p>
        </p:txBody>
      </p:sp>
    </p:spTree>
    <p:extLst>
      <p:ext uri="{BB962C8B-B14F-4D97-AF65-F5344CB8AC3E}">
        <p14:creationId xmlns:p14="http://schemas.microsoft.com/office/powerpoint/2010/main" val="3224470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6D8B3-70BC-21F6-27F8-465F9F1AE67C}"/>
              </a:ext>
            </a:extLst>
          </p:cNvPr>
          <p:cNvSpPr>
            <a:spLocks noGrp="1"/>
          </p:cNvSpPr>
          <p:nvPr>
            <p:ph type="sldNum" sz="quarter" idx="10"/>
          </p:nvPr>
        </p:nvSpPr>
        <p:spPr/>
        <p:txBody>
          <a:bodyPr/>
          <a:lstStyle/>
          <a:p>
            <a:fld id="{D495E168-DA5E-4888-8D8A-92B118324C14}" type="slidenum">
              <a:rPr lang="en-US" noProof="0" smtClean="0"/>
              <a:pPr/>
              <a:t>3</a:t>
            </a:fld>
            <a:endParaRPr lang="en-US" noProof="0" dirty="0"/>
          </a:p>
        </p:txBody>
      </p:sp>
      <p:sp>
        <p:nvSpPr>
          <p:cNvPr id="3" name="Footer Placeholder 2">
            <a:extLst>
              <a:ext uri="{FF2B5EF4-FFF2-40B4-BE49-F238E27FC236}">
                <a16:creationId xmlns:a16="http://schemas.microsoft.com/office/drawing/2014/main" id="{4528EC09-92DB-498B-0C7E-163EE965E2C6}"/>
              </a:ext>
            </a:extLst>
          </p:cNvPr>
          <p:cNvSpPr>
            <a:spLocks noGrp="1"/>
          </p:cNvSpPr>
          <p:nvPr>
            <p:ph type="ftr" sz="quarter" idx="12"/>
          </p:nvPr>
        </p:nvSpPr>
        <p:spPr/>
        <p:txBody>
          <a:bodyPr/>
          <a:lstStyle/>
          <a:p>
            <a:r>
              <a:rPr lang="en-US" noProof="0"/>
              <a:t>ADD A FOOTER</a:t>
            </a:r>
            <a:endParaRPr lang="en-US" noProof="0" dirty="0"/>
          </a:p>
        </p:txBody>
      </p:sp>
      <p:sp>
        <p:nvSpPr>
          <p:cNvPr id="4" name="Title 3">
            <a:extLst>
              <a:ext uri="{FF2B5EF4-FFF2-40B4-BE49-F238E27FC236}">
                <a16:creationId xmlns:a16="http://schemas.microsoft.com/office/drawing/2014/main" id="{02EC3E01-7FF8-0A34-3B62-F5D34CD54AA0}"/>
              </a:ext>
            </a:extLst>
          </p:cNvPr>
          <p:cNvSpPr>
            <a:spLocks noGrp="1"/>
          </p:cNvSpPr>
          <p:nvPr>
            <p:ph type="title"/>
          </p:nvPr>
        </p:nvSpPr>
        <p:spPr>
          <a:xfrm>
            <a:off x="154806" y="249622"/>
            <a:ext cx="11809396" cy="674403"/>
          </a:xfrm>
        </p:spPr>
        <p:txBody>
          <a:bodyPr>
            <a:noAutofit/>
          </a:bodyPr>
          <a:lstStyle/>
          <a:p>
            <a:pPr algn="l"/>
            <a:r>
              <a:rPr lang="en-US" sz="2000" dirty="0">
                <a:solidFill>
                  <a:schemeClr val="bg2"/>
                </a:solidFill>
              </a:rPr>
              <a:t>Try to find the customers who are likely to buy their products, you are given the fit-bit fitness tracker data, analyze the data and find some potential customers for </a:t>
            </a:r>
            <a:r>
              <a:rPr lang="en-US" sz="2000" dirty="0" err="1">
                <a:solidFill>
                  <a:schemeClr val="bg2"/>
                </a:solidFill>
              </a:rPr>
              <a:t>fitwear</a:t>
            </a:r>
            <a:r>
              <a:rPr lang="en-US" sz="2000" dirty="0">
                <a:solidFill>
                  <a:schemeClr val="bg2"/>
                </a:solidFill>
              </a:rPr>
              <a:t>. </a:t>
            </a:r>
            <a:endParaRPr lang="en-IN" sz="2000" dirty="0">
              <a:solidFill>
                <a:schemeClr val="bg2"/>
              </a:solidFill>
            </a:endParaRPr>
          </a:p>
        </p:txBody>
      </p:sp>
      <p:sp>
        <p:nvSpPr>
          <p:cNvPr id="6" name="TextBox 5">
            <a:extLst>
              <a:ext uri="{FF2B5EF4-FFF2-40B4-BE49-F238E27FC236}">
                <a16:creationId xmlns:a16="http://schemas.microsoft.com/office/drawing/2014/main" id="{D799AD8B-DF9C-FF03-C091-570BFE9C5AF7}"/>
              </a:ext>
            </a:extLst>
          </p:cNvPr>
          <p:cNvSpPr txBox="1"/>
          <p:nvPr/>
        </p:nvSpPr>
        <p:spPr>
          <a:xfrm>
            <a:off x="584333" y="1192879"/>
            <a:ext cx="11023333" cy="4154984"/>
          </a:xfrm>
          <a:prstGeom prst="rect">
            <a:avLst/>
          </a:prstGeom>
          <a:noFill/>
        </p:spPr>
        <p:txBody>
          <a:bodyPr wrap="square">
            <a:spAutoFit/>
          </a:bodyPr>
          <a:lstStyle/>
          <a:p>
            <a:pPr algn="l"/>
            <a:r>
              <a:rPr lang="en-US" sz="2400" b="0" i="0" dirty="0">
                <a:solidFill>
                  <a:schemeClr val="accent6">
                    <a:lumMod val="60000"/>
                    <a:lumOff val="40000"/>
                  </a:schemeClr>
                </a:solidFill>
                <a:effectLst/>
                <a:latin typeface="+mj-lt"/>
              </a:rPr>
              <a:t>To identify potential customers for </a:t>
            </a:r>
            <a:r>
              <a:rPr lang="en-US" sz="2400" b="0" i="0" dirty="0" err="1">
                <a:solidFill>
                  <a:schemeClr val="accent6">
                    <a:lumMod val="60000"/>
                    <a:lumOff val="40000"/>
                  </a:schemeClr>
                </a:solidFill>
                <a:effectLst/>
                <a:latin typeface="+mj-lt"/>
              </a:rPr>
              <a:t>FitWear</a:t>
            </a:r>
            <a:r>
              <a:rPr lang="en-US" sz="2400" b="0" i="0" dirty="0">
                <a:solidFill>
                  <a:schemeClr val="accent6">
                    <a:lumMod val="60000"/>
                    <a:lumOff val="40000"/>
                  </a:schemeClr>
                </a:solidFill>
                <a:effectLst/>
                <a:latin typeface="+mj-lt"/>
              </a:rPr>
              <a:t>, I analyzed the Fit-Bit fitness tracker data provided. In the "daily activity merged" sheet, I created two columns: one for users recording more than 30 minutes of very active activity daily and another for users recording more than an hour of fairly active activity daily.</a:t>
            </a:r>
          </a:p>
          <a:p>
            <a:pPr algn="l"/>
            <a:r>
              <a:rPr lang="en-US" sz="2400" b="0" i="0" dirty="0">
                <a:solidFill>
                  <a:schemeClr val="accent6">
                    <a:lumMod val="60000"/>
                    <a:lumOff val="40000"/>
                  </a:schemeClr>
                </a:solidFill>
                <a:effectLst/>
                <a:latin typeface="+mj-lt"/>
              </a:rPr>
              <a:t>Using IF statements, I sorted users into these categories. Then, I created two separate sheets for very active and fairly active users. Using pivot tables, I counted the number of active and inactive users in each category.</a:t>
            </a:r>
          </a:p>
          <a:p>
            <a:pPr algn="l"/>
            <a:r>
              <a:rPr lang="en-US" sz="2400" b="0" i="0" dirty="0">
                <a:solidFill>
                  <a:schemeClr val="accent6">
                    <a:lumMod val="60000"/>
                    <a:lumOff val="40000"/>
                  </a:schemeClr>
                </a:solidFill>
                <a:effectLst/>
                <a:latin typeface="+mj-lt"/>
              </a:rPr>
              <a:t>Subsequently, I generated column charts for both very active and fairly active users, depicting the distribution of users in each category. By analyzing this data, I identified potential customers for </a:t>
            </a:r>
            <a:r>
              <a:rPr lang="en-US" sz="2400" b="0" i="0" dirty="0" err="1">
                <a:solidFill>
                  <a:schemeClr val="accent6">
                    <a:lumMod val="60000"/>
                    <a:lumOff val="40000"/>
                  </a:schemeClr>
                </a:solidFill>
                <a:effectLst/>
                <a:latin typeface="+mj-lt"/>
              </a:rPr>
              <a:t>FitWear</a:t>
            </a:r>
            <a:r>
              <a:rPr lang="en-US" sz="2400" b="0" i="0" dirty="0">
                <a:solidFill>
                  <a:schemeClr val="accent6">
                    <a:lumMod val="60000"/>
                    <a:lumOff val="40000"/>
                  </a:schemeClr>
                </a:solidFill>
                <a:effectLst/>
                <a:latin typeface="+mj-lt"/>
              </a:rPr>
              <a:t>, particularly those who are consistently engaged in fitness activities and may be interested in purchasing fitness-related products.</a:t>
            </a:r>
          </a:p>
        </p:txBody>
      </p:sp>
    </p:spTree>
    <p:extLst>
      <p:ext uri="{BB962C8B-B14F-4D97-AF65-F5344CB8AC3E}">
        <p14:creationId xmlns:p14="http://schemas.microsoft.com/office/powerpoint/2010/main" val="2012837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C48735-8533-7082-801A-0B41E0B8BA5D}"/>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4" name="Title 3">
            <a:extLst>
              <a:ext uri="{FF2B5EF4-FFF2-40B4-BE49-F238E27FC236}">
                <a16:creationId xmlns:a16="http://schemas.microsoft.com/office/drawing/2014/main" id="{596DC10E-129E-32AE-DF75-6564C761D137}"/>
              </a:ext>
            </a:extLst>
          </p:cNvPr>
          <p:cNvSpPr>
            <a:spLocks noGrp="1"/>
          </p:cNvSpPr>
          <p:nvPr>
            <p:ph type="title"/>
          </p:nvPr>
        </p:nvSpPr>
        <p:spPr>
          <a:xfrm>
            <a:off x="145180" y="260199"/>
            <a:ext cx="11847897" cy="520399"/>
          </a:xfrm>
        </p:spPr>
        <p:txBody>
          <a:bodyPr>
            <a:noAutofit/>
          </a:bodyPr>
          <a:lstStyle/>
          <a:p>
            <a:pPr algn="l"/>
            <a:r>
              <a:rPr lang="en-US" sz="2000" dirty="0">
                <a:solidFill>
                  <a:schemeClr val="bg2"/>
                </a:solidFill>
              </a:rPr>
              <a:t>Try to find the customers who are likely to buy their subscription, you are given the fit-bit fitness tracker data, analyze the data and find some potential customers for sleepy-nights</a:t>
            </a:r>
            <a:endParaRPr lang="en-IN" sz="2000" dirty="0">
              <a:solidFill>
                <a:schemeClr val="bg2"/>
              </a:solidFill>
            </a:endParaRPr>
          </a:p>
        </p:txBody>
      </p:sp>
      <p:sp>
        <p:nvSpPr>
          <p:cNvPr id="6" name="TextBox 5">
            <a:extLst>
              <a:ext uri="{FF2B5EF4-FFF2-40B4-BE49-F238E27FC236}">
                <a16:creationId xmlns:a16="http://schemas.microsoft.com/office/drawing/2014/main" id="{1A620B81-7816-A905-E537-16DF9A45E8A1}"/>
              </a:ext>
            </a:extLst>
          </p:cNvPr>
          <p:cNvSpPr txBox="1"/>
          <p:nvPr/>
        </p:nvSpPr>
        <p:spPr>
          <a:xfrm>
            <a:off x="198922" y="780598"/>
            <a:ext cx="11993077" cy="5909310"/>
          </a:xfrm>
          <a:prstGeom prst="rect">
            <a:avLst/>
          </a:prstGeom>
          <a:noFill/>
        </p:spPr>
        <p:txBody>
          <a:bodyPr wrap="square">
            <a:spAutoFit/>
          </a:bodyPr>
          <a:lstStyle/>
          <a:p>
            <a:pPr algn="l"/>
            <a:br>
              <a:rPr lang="en-US" b="0" i="0" dirty="0">
                <a:solidFill>
                  <a:schemeClr val="accent6">
                    <a:lumMod val="60000"/>
                    <a:lumOff val="40000"/>
                  </a:schemeClr>
                </a:solidFill>
                <a:effectLst/>
                <a:latin typeface="+mj-lt"/>
              </a:rPr>
            </a:br>
            <a:r>
              <a:rPr lang="en-US" b="0" i="0" dirty="0">
                <a:solidFill>
                  <a:schemeClr val="accent6">
                    <a:lumMod val="60000"/>
                    <a:lumOff val="40000"/>
                  </a:schemeClr>
                </a:solidFill>
                <a:effectLst/>
                <a:latin typeface="+mj-lt"/>
              </a:rPr>
              <a:t>To identify potential customers for the Sleepy-Nights subscription, I began by analyzing the Fit-Bit fitness tracker data provided, focusing on the "sleep day merged" sheet. Here's how I approached it:</a:t>
            </a:r>
          </a:p>
          <a:p>
            <a:pPr algn="l"/>
            <a:endParaRPr lang="en-US" b="0" i="0" dirty="0">
              <a:solidFill>
                <a:schemeClr val="accent6">
                  <a:lumMod val="60000"/>
                  <a:lumOff val="40000"/>
                </a:schemeClr>
              </a:solidFill>
              <a:effectLst/>
              <a:latin typeface="+mj-lt"/>
            </a:endParaRPr>
          </a:p>
          <a:p>
            <a:pPr algn="l"/>
            <a:r>
              <a:rPr lang="en-US" b="1" i="0" u="sng" dirty="0">
                <a:solidFill>
                  <a:schemeClr val="accent6">
                    <a:lumMod val="60000"/>
                    <a:lumOff val="40000"/>
                  </a:schemeClr>
                </a:solidFill>
                <a:effectLst/>
                <a:latin typeface="+mj-lt"/>
              </a:rPr>
              <a:t>Pivot Table Creation</a:t>
            </a:r>
            <a:r>
              <a:rPr lang="en-US" b="0" i="0" dirty="0">
                <a:solidFill>
                  <a:schemeClr val="accent6">
                    <a:lumMod val="60000"/>
                    <a:lumOff val="40000"/>
                  </a:schemeClr>
                </a:solidFill>
                <a:effectLst/>
                <a:latin typeface="+mj-lt"/>
              </a:rPr>
              <a:t>: I selected all columns in the sleep day merged sheet and created a pivot table. In this pivot table, I organized user IDs in the rows and calculated the average total minutes asleep as well as the average total time in bed.</a:t>
            </a:r>
          </a:p>
          <a:p>
            <a:pPr algn="l"/>
            <a:r>
              <a:rPr lang="en-US" b="1" i="0" u="sng" dirty="0">
                <a:solidFill>
                  <a:schemeClr val="accent6">
                    <a:lumMod val="60000"/>
                    <a:lumOff val="40000"/>
                  </a:schemeClr>
                </a:solidFill>
                <a:effectLst/>
                <a:latin typeface="+mj-lt"/>
              </a:rPr>
              <a:t>Ratio Calculation</a:t>
            </a:r>
            <a:r>
              <a:rPr lang="en-US" b="0" i="0" dirty="0">
                <a:solidFill>
                  <a:schemeClr val="accent6">
                    <a:lumMod val="60000"/>
                    <a:lumOff val="40000"/>
                  </a:schemeClr>
                </a:solidFill>
                <a:effectLst/>
                <a:latin typeface="+mj-lt"/>
              </a:rPr>
              <a:t>: With the pivot table in place, I computed the ratio of average total minutes asleep to average total time in bed for each user. This ratio helped identify users whose sleep efficiency might be below an optimal level, indicating a potential need for the Sleepy-Nights subscription.</a:t>
            </a:r>
          </a:p>
          <a:p>
            <a:pPr algn="l"/>
            <a:r>
              <a:rPr lang="en-US" b="1" i="0" u="sng" dirty="0">
                <a:solidFill>
                  <a:schemeClr val="accent6">
                    <a:lumMod val="60000"/>
                    <a:lumOff val="40000"/>
                  </a:schemeClr>
                </a:solidFill>
                <a:effectLst/>
                <a:latin typeface="+mj-lt"/>
              </a:rPr>
              <a:t>Conditional Formatting</a:t>
            </a:r>
            <a:r>
              <a:rPr lang="en-US" b="0" i="0" u="sng" dirty="0">
                <a:solidFill>
                  <a:schemeClr val="accent6">
                    <a:lumMod val="60000"/>
                    <a:lumOff val="40000"/>
                  </a:schemeClr>
                </a:solidFill>
                <a:effectLst/>
                <a:latin typeface="+mj-lt"/>
              </a:rPr>
              <a:t>: </a:t>
            </a:r>
            <a:r>
              <a:rPr lang="en-US" b="0" i="0" dirty="0">
                <a:solidFill>
                  <a:schemeClr val="accent6">
                    <a:lumMod val="60000"/>
                    <a:lumOff val="40000"/>
                  </a:schemeClr>
                </a:solidFill>
                <a:effectLst/>
                <a:latin typeface="+mj-lt"/>
              </a:rPr>
              <a:t>To highlight users with lower sleep efficiency, I applied conditional formatting to the ratios. Values falling below a predetermined threshold were flagged as potential candidates for the Sleepy-Nights subscription.</a:t>
            </a:r>
          </a:p>
          <a:p>
            <a:pPr algn="l"/>
            <a:r>
              <a:rPr lang="en-US" b="1" i="0" u="sng" dirty="0">
                <a:solidFill>
                  <a:schemeClr val="accent6">
                    <a:lumMod val="60000"/>
                    <a:lumOff val="40000"/>
                  </a:schemeClr>
                </a:solidFill>
                <a:effectLst/>
                <a:latin typeface="+mj-lt"/>
              </a:rPr>
              <a:t>Histogram Charts</a:t>
            </a:r>
            <a:r>
              <a:rPr lang="en-US" b="0" i="0" u="sng" dirty="0">
                <a:solidFill>
                  <a:schemeClr val="accent6">
                    <a:lumMod val="60000"/>
                    <a:lumOff val="40000"/>
                  </a:schemeClr>
                </a:solidFill>
                <a:effectLst/>
                <a:latin typeface="+mj-lt"/>
              </a:rPr>
              <a:t>: </a:t>
            </a:r>
            <a:r>
              <a:rPr lang="en-US" b="0" i="0" dirty="0">
                <a:solidFill>
                  <a:schemeClr val="accent6">
                    <a:lumMod val="60000"/>
                    <a:lumOff val="40000"/>
                  </a:schemeClr>
                </a:solidFill>
                <a:effectLst/>
                <a:latin typeface="+mj-lt"/>
              </a:rPr>
              <a:t>Additionally, I created separate histogram charts for the average total minutes asleep and average total time in bed. These charts provided a visual representation of the distribution of sleep patterns among users, aiding in the identification of potential customers.</a:t>
            </a:r>
          </a:p>
          <a:p>
            <a:pPr algn="l"/>
            <a:r>
              <a:rPr lang="en-US" b="1" i="0" u="sng" dirty="0">
                <a:solidFill>
                  <a:schemeClr val="accent6">
                    <a:lumMod val="60000"/>
                    <a:lumOff val="40000"/>
                  </a:schemeClr>
                </a:solidFill>
                <a:effectLst/>
                <a:latin typeface="+mj-lt"/>
              </a:rPr>
              <a:t>Stacked Column Chart</a:t>
            </a:r>
            <a:r>
              <a:rPr lang="en-US" b="0" i="0" dirty="0">
                <a:solidFill>
                  <a:schemeClr val="accent6">
                    <a:lumMod val="60000"/>
                    <a:lumOff val="40000"/>
                  </a:schemeClr>
                </a:solidFill>
                <a:effectLst/>
                <a:latin typeface="+mj-lt"/>
              </a:rPr>
              <a:t>: To further visualize the data, I generated a stacked column chart that included user IDs along with both the average total minutes asleep and average total time in bed. This chart facilitated a comparative analysis of sleep metrics for each user, helping to pinpoint individuals who could benefit from the Sleepy-Nights subscription.</a:t>
            </a:r>
          </a:p>
          <a:p>
            <a:pPr algn="l"/>
            <a:endParaRPr lang="en-US" b="0" i="0" dirty="0">
              <a:solidFill>
                <a:schemeClr val="accent6">
                  <a:lumMod val="60000"/>
                  <a:lumOff val="40000"/>
                </a:schemeClr>
              </a:solidFill>
              <a:effectLst/>
              <a:latin typeface="+mj-lt"/>
            </a:endParaRPr>
          </a:p>
          <a:p>
            <a:pPr algn="l"/>
            <a:r>
              <a:rPr lang="en-US" b="0" i="0" dirty="0">
                <a:solidFill>
                  <a:schemeClr val="accent6">
                    <a:lumMod val="60000"/>
                    <a:lumOff val="40000"/>
                  </a:schemeClr>
                </a:solidFill>
                <a:effectLst/>
                <a:latin typeface="+mj-lt"/>
              </a:rPr>
              <a:t>By employing these analytical techniques, including pivot tables, conditional formatting, and various chart types, I successfully identified potential customers who may be interested in purchasing the Sleepy-Nights subscription, offering them a personalized solution to improve their sleep quality and overall well-being.</a:t>
            </a:r>
          </a:p>
        </p:txBody>
      </p:sp>
    </p:spTree>
    <p:extLst>
      <p:ext uri="{BB962C8B-B14F-4D97-AF65-F5344CB8AC3E}">
        <p14:creationId xmlns:p14="http://schemas.microsoft.com/office/powerpoint/2010/main" val="2310889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525D6A-F1D2-4662-148D-8BD52D6E3220}"/>
              </a:ext>
            </a:extLst>
          </p:cNvPr>
          <p:cNvSpPr>
            <a:spLocks noGrp="1"/>
          </p:cNvSpPr>
          <p:nvPr>
            <p:ph type="sldNum" sz="quarter" idx="10"/>
          </p:nvPr>
        </p:nvSpPr>
        <p:spPr/>
        <p:txBody>
          <a:bodyPr/>
          <a:lstStyle/>
          <a:p>
            <a:fld id="{D495E168-DA5E-4888-8D8A-92B118324C14}" type="slidenum">
              <a:rPr lang="en-US" noProof="0" smtClean="0"/>
              <a:pPr/>
              <a:t>5</a:t>
            </a:fld>
            <a:endParaRPr lang="en-US" noProof="0" dirty="0"/>
          </a:p>
        </p:txBody>
      </p:sp>
      <p:sp>
        <p:nvSpPr>
          <p:cNvPr id="4" name="Title 3">
            <a:extLst>
              <a:ext uri="{FF2B5EF4-FFF2-40B4-BE49-F238E27FC236}">
                <a16:creationId xmlns:a16="http://schemas.microsoft.com/office/drawing/2014/main" id="{8FA5F5E4-8829-230B-5527-EBA4137372D7}"/>
              </a:ext>
            </a:extLst>
          </p:cNvPr>
          <p:cNvSpPr>
            <a:spLocks noGrp="1"/>
          </p:cNvSpPr>
          <p:nvPr>
            <p:ph type="title"/>
          </p:nvPr>
        </p:nvSpPr>
        <p:spPr>
          <a:xfrm>
            <a:off x="261886" y="471638"/>
            <a:ext cx="11668227" cy="5145696"/>
          </a:xfrm>
        </p:spPr>
        <p:txBody>
          <a:bodyPr>
            <a:noAutofit/>
          </a:bodyPr>
          <a:lstStyle/>
          <a:p>
            <a:pPr algn="l"/>
            <a:r>
              <a:rPr lang="en-US" sz="2800" dirty="0">
                <a:solidFill>
                  <a:schemeClr val="bg2"/>
                </a:solidFill>
              </a:rPr>
              <a:t>1. First use the daily activity data and find the unique id of all the users. </a:t>
            </a:r>
            <a:br>
              <a:rPr lang="en-US" sz="2800" dirty="0">
                <a:solidFill>
                  <a:schemeClr val="bg2"/>
                </a:solidFill>
              </a:rPr>
            </a:br>
            <a:r>
              <a:rPr lang="en-US" sz="2800" dirty="0">
                <a:solidFill>
                  <a:schemeClr val="bg2"/>
                </a:solidFill>
              </a:rPr>
              <a:t>2. Then find the number of days they use their fitness tracker. </a:t>
            </a:r>
            <a:br>
              <a:rPr lang="en-US" sz="2800" dirty="0">
                <a:solidFill>
                  <a:schemeClr val="bg2"/>
                </a:solidFill>
              </a:rPr>
            </a:br>
            <a:r>
              <a:rPr lang="en-US" sz="2800" dirty="0">
                <a:solidFill>
                  <a:schemeClr val="bg2"/>
                </a:solidFill>
              </a:rPr>
              <a:t>3. Use this data to group all the users into Active(&gt;20), moderate(&gt;10, )users</a:t>
            </a:r>
            <a:br>
              <a:rPr lang="en-US" sz="2800" dirty="0">
                <a:solidFill>
                  <a:schemeClr val="bg2"/>
                </a:solidFill>
              </a:rPr>
            </a:br>
            <a:r>
              <a:rPr lang="en-US" sz="2800" dirty="0">
                <a:solidFill>
                  <a:schemeClr val="bg2"/>
                </a:solidFill>
              </a:rPr>
              <a:t>4.After that find out the mean distance traveled by each user </a:t>
            </a:r>
            <a:br>
              <a:rPr lang="en-US" sz="2800" dirty="0">
                <a:solidFill>
                  <a:schemeClr val="bg2"/>
                </a:solidFill>
              </a:rPr>
            </a:br>
            <a:r>
              <a:rPr lang="en-US" sz="2800" dirty="0">
                <a:solidFill>
                  <a:schemeClr val="bg2"/>
                </a:solidFill>
              </a:rPr>
              <a:t>5. Use this mean distance to group each user into </a:t>
            </a:r>
            <a:r>
              <a:rPr lang="en-US" sz="2800" dirty="0" err="1">
                <a:solidFill>
                  <a:schemeClr val="bg2"/>
                </a:solidFill>
              </a:rPr>
              <a:t>Pro,Intermediate</a:t>
            </a:r>
            <a:r>
              <a:rPr lang="en-US" sz="2800" dirty="0">
                <a:solidFill>
                  <a:schemeClr val="bg2"/>
                </a:solidFill>
              </a:rPr>
              <a:t> and beginner.(set criteria by yourself) </a:t>
            </a:r>
            <a:br>
              <a:rPr lang="en-US" sz="2800" dirty="0">
                <a:solidFill>
                  <a:schemeClr val="bg2"/>
                </a:solidFill>
              </a:rPr>
            </a:br>
            <a:r>
              <a:rPr lang="en-US" sz="2800" dirty="0">
                <a:solidFill>
                  <a:schemeClr val="bg2"/>
                </a:solidFill>
              </a:rPr>
              <a:t>6. Then find out the total steps traveled by each user </a:t>
            </a:r>
            <a:br>
              <a:rPr lang="en-US" sz="2800" dirty="0">
                <a:solidFill>
                  <a:schemeClr val="bg2"/>
                </a:solidFill>
              </a:rPr>
            </a:br>
            <a:r>
              <a:rPr lang="en-US" sz="2800" dirty="0">
                <a:solidFill>
                  <a:schemeClr val="bg2"/>
                </a:solidFill>
              </a:rPr>
              <a:t>7. Then find out the calories burned by each user </a:t>
            </a:r>
            <a:br>
              <a:rPr lang="en-US" sz="2800" dirty="0">
                <a:solidFill>
                  <a:schemeClr val="bg2"/>
                </a:solidFill>
              </a:rPr>
            </a:br>
            <a:r>
              <a:rPr lang="en-US" sz="2800" dirty="0">
                <a:solidFill>
                  <a:schemeClr val="bg2"/>
                </a:solidFill>
              </a:rPr>
              <a:t>8. And then find out their fairly active, lightly active and Very active minutes. </a:t>
            </a:r>
            <a:br>
              <a:rPr lang="en-US" sz="2800" dirty="0">
                <a:solidFill>
                  <a:schemeClr val="bg2"/>
                </a:solidFill>
              </a:rPr>
            </a:br>
            <a:r>
              <a:rPr lang="en-US" sz="2800" dirty="0">
                <a:solidFill>
                  <a:schemeClr val="bg2"/>
                </a:solidFill>
              </a:rPr>
              <a:t>9. Repeat all these tasks (1 to 8) with respect to distinct dates (for example find out unique dates instead of unique id and calculate number of users on that date). </a:t>
            </a:r>
            <a:br>
              <a:rPr lang="en-US" sz="2800" dirty="0">
                <a:solidFill>
                  <a:schemeClr val="bg2"/>
                </a:solidFill>
              </a:rPr>
            </a:br>
            <a:r>
              <a:rPr lang="en-US" sz="2800" dirty="0">
                <a:solidFill>
                  <a:schemeClr val="bg2"/>
                </a:solidFill>
              </a:rPr>
              <a:t>10. Use this filtered data to create charts and graphs for better visualization</a:t>
            </a:r>
            <a:endParaRPr lang="en-IN" sz="7200" dirty="0">
              <a:solidFill>
                <a:schemeClr val="bg2"/>
              </a:solidFill>
            </a:endParaRPr>
          </a:p>
        </p:txBody>
      </p:sp>
    </p:spTree>
    <p:extLst>
      <p:ext uri="{BB962C8B-B14F-4D97-AF65-F5344CB8AC3E}">
        <p14:creationId xmlns:p14="http://schemas.microsoft.com/office/powerpoint/2010/main" val="901569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0B3980-4389-0402-CF13-DC744332B6E1}"/>
              </a:ext>
            </a:extLst>
          </p:cNvPr>
          <p:cNvSpPr>
            <a:spLocks noGrp="1"/>
          </p:cNvSpPr>
          <p:nvPr>
            <p:ph type="sldNum" sz="quarter" idx="10"/>
          </p:nvPr>
        </p:nvSpPr>
        <p:spPr/>
        <p:txBody>
          <a:bodyPr/>
          <a:lstStyle/>
          <a:p>
            <a:fld id="{D495E168-DA5E-4888-8D8A-92B118324C14}" type="slidenum">
              <a:rPr lang="en-US" noProof="0" smtClean="0"/>
              <a:pPr/>
              <a:t>6</a:t>
            </a:fld>
            <a:endParaRPr lang="en-US" noProof="0" dirty="0"/>
          </a:p>
        </p:txBody>
      </p:sp>
      <p:sp>
        <p:nvSpPr>
          <p:cNvPr id="6" name="TextBox 5">
            <a:extLst>
              <a:ext uri="{FF2B5EF4-FFF2-40B4-BE49-F238E27FC236}">
                <a16:creationId xmlns:a16="http://schemas.microsoft.com/office/drawing/2014/main" id="{2C88D60A-061B-A9B2-F55E-C554667EDFC3}"/>
              </a:ext>
            </a:extLst>
          </p:cNvPr>
          <p:cNvSpPr txBox="1"/>
          <p:nvPr/>
        </p:nvSpPr>
        <p:spPr>
          <a:xfrm>
            <a:off x="245243" y="192504"/>
            <a:ext cx="11537082" cy="5324535"/>
          </a:xfrm>
          <a:prstGeom prst="rect">
            <a:avLst/>
          </a:prstGeom>
          <a:noFill/>
        </p:spPr>
        <p:txBody>
          <a:bodyPr wrap="square">
            <a:spAutoFit/>
          </a:bodyPr>
          <a:lstStyle/>
          <a:p>
            <a:pPr algn="l"/>
            <a:endParaRPr lang="en-US" sz="2000" b="0" i="0" dirty="0">
              <a:solidFill>
                <a:schemeClr val="accent6">
                  <a:lumMod val="60000"/>
                  <a:lumOff val="40000"/>
                </a:schemeClr>
              </a:solidFill>
              <a:effectLst/>
              <a:latin typeface="+mj-lt"/>
            </a:endParaRPr>
          </a:p>
          <a:p>
            <a:pPr algn="l"/>
            <a:r>
              <a:rPr lang="en-US" sz="2000" b="1" i="0" dirty="0">
                <a:solidFill>
                  <a:schemeClr val="accent6">
                    <a:lumMod val="60000"/>
                    <a:lumOff val="40000"/>
                  </a:schemeClr>
                </a:solidFill>
                <a:effectLst/>
                <a:latin typeface="+mj-lt"/>
              </a:rPr>
              <a:t>Finding Unique Users</a:t>
            </a:r>
            <a:r>
              <a:rPr lang="en-US" sz="2000" b="0" i="0" dirty="0">
                <a:solidFill>
                  <a:schemeClr val="accent6">
                    <a:lumMod val="60000"/>
                    <a:lumOff val="40000"/>
                  </a:schemeClr>
                </a:solidFill>
                <a:effectLst/>
                <a:latin typeface="+mj-lt"/>
              </a:rPr>
              <a:t>:</a:t>
            </a:r>
          </a:p>
          <a:p>
            <a:pPr marL="742950" lvl="1" indent="-285750" algn="l">
              <a:buFont typeface="+mj-lt"/>
              <a:buAutoNum type="arabicPeriod"/>
            </a:pPr>
            <a:r>
              <a:rPr lang="en-US" sz="2000" b="0" i="0" dirty="0">
                <a:solidFill>
                  <a:schemeClr val="accent6">
                    <a:lumMod val="60000"/>
                    <a:lumOff val="40000"/>
                  </a:schemeClr>
                </a:solidFill>
                <a:effectLst/>
                <a:latin typeface="+mj-lt"/>
              </a:rPr>
              <a:t>From the daily activity merged sheet, I extracted all user IDs and pasted them into a separate sheet.</a:t>
            </a:r>
          </a:p>
          <a:p>
            <a:pPr marL="742950" lvl="1" indent="-285750" algn="l">
              <a:buFont typeface="+mj-lt"/>
              <a:buAutoNum type="arabicPeriod"/>
            </a:pPr>
            <a:r>
              <a:rPr lang="en-US" sz="2000" b="0" i="0" dirty="0">
                <a:solidFill>
                  <a:schemeClr val="accent6">
                    <a:lumMod val="60000"/>
                    <a:lumOff val="40000"/>
                  </a:schemeClr>
                </a:solidFill>
                <a:effectLst/>
                <a:latin typeface="+mj-lt"/>
              </a:rPr>
              <a:t>Removing duplicate values, I obtained the unique IDs of all users.</a:t>
            </a:r>
          </a:p>
          <a:p>
            <a:pPr algn="l"/>
            <a:r>
              <a:rPr lang="en-US" sz="2000" b="1" i="0" dirty="0">
                <a:solidFill>
                  <a:schemeClr val="accent6">
                    <a:lumMod val="60000"/>
                    <a:lumOff val="40000"/>
                  </a:schemeClr>
                </a:solidFill>
                <a:effectLst/>
                <a:latin typeface="+mj-lt"/>
              </a:rPr>
              <a:t>Determining Tracker Usage</a:t>
            </a:r>
            <a:r>
              <a:rPr lang="en-US" sz="2000" b="0" i="0" dirty="0">
                <a:solidFill>
                  <a:schemeClr val="accent6">
                    <a:lumMod val="60000"/>
                    <a:lumOff val="40000"/>
                  </a:schemeClr>
                </a:solidFill>
                <a:effectLst/>
                <a:latin typeface="+mj-lt"/>
              </a:rPr>
              <a:t>:</a:t>
            </a:r>
          </a:p>
          <a:p>
            <a:pPr marL="742950" lvl="1" indent="-285750" algn="l">
              <a:buFont typeface="+mj-lt"/>
              <a:buAutoNum type="arabicPeriod"/>
            </a:pPr>
            <a:r>
              <a:rPr lang="en-US" sz="2000" b="0" i="0" dirty="0">
                <a:solidFill>
                  <a:schemeClr val="accent6">
                    <a:lumMod val="60000"/>
                    <a:lumOff val="40000"/>
                  </a:schemeClr>
                </a:solidFill>
                <a:effectLst/>
                <a:latin typeface="+mj-lt"/>
              </a:rPr>
              <a:t>I created a new sheet and used a pivot table to count the number of days each user utilized their fitness tracker.</a:t>
            </a:r>
          </a:p>
          <a:p>
            <a:pPr marL="742950" lvl="1" indent="-285750" algn="l">
              <a:buFont typeface="+mj-lt"/>
              <a:buAutoNum type="arabicPeriod"/>
            </a:pPr>
            <a:r>
              <a:rPr lang="en-US" sz="2000" b="0" i="0" dirty="0">
                <a:solidFill>
                  <a:schemeClr val="accent6">
                    <a:lumMod val="60000"/>
                    <a:lumOff val="40000"/>
                  </a:schemeClr>
                </a:solidFill>
                <a:effectLst/>
                <a:latin typeface="+mj-lt"/>
              </a:rPr>
              <a:t>By visualizing this data with a line chart, I identified users based on their tracker usage.</a:t>
            </a:r>
          </a:p>
          <a:p>
            <a:pPr algn="l"/>
            <a:r>
              <a:rPr lang="en-US" sz="2000" b="1" i="0" dirty="0">
                <a:solidFill>
                  <a:schemeClr val="accent6">
                    <a:lumMod val="60000"/>
                    <a:lumOff val="40000"/>
                  </a:schemeClr>
                </a:solidFill>
                <a:effectLst/>
                <a:latin typeface="+mj-lt"/>
              </a:rPr>
              <a:t>Grouping Users by Activity Level</a:t>
            </a:r>
            <a:r>
              <a:rPr lang="en-US" sz="2000" b="0" i="0" dirty="0">
                <a:solidFill>
                  <a:schemeClr val="accent6">
                    <a:lumMod val="60000"/>
                    <a:lumOff val="40000"/>
                  </a:schemeClr>
                </a:solidFill>
                <a:effectLst/>
                <a:latin typeface="+mj-lt"/>
              </a:rPr>
              <a:t>:</a:t>
            </a:r>
          </a:p>
          <a:p>
            <a:pPr marL="742950" lvl="1" indent="-285750" algn="l">
              <a:buFont typeface="+mj-lt"/>
              <a:buAutoNum type="arabicPeriod"/>
            </a:pPr>
            <a:r>
              <a:rPr lang="en-US" sz="2000" b="0" i="0" dirty="0">
                <a:solidFill>
                  <a:schemeClr val="accent6">
                    <a:lumMod val="60000"/>
                    <a:lumOff val="40000"/>
                  </a:schemeClr>
                </a:solidFill>
                <a:effectLst/>
                <a:latin typeface="+mj-lt"/>
              </a:rPr>
              <a:t>Utilizing a separate sheet, I categorized users into Active (&gt;20 days), Moderate (&gt;10 and &lt;20 days), and Light (&lt;10 days) users.</a:t>
            </a:r>
          </a:p>
          <a:p>
            <a:pPr marL="742950" lvl="1" indent="-285750" algn="l">
              <a:buFont typeface="+mj-lt"/>
              <a:buAutoNum type="arabicPeriod"/>
            </a:pPr>
            <a:r>
              <a:rPr lang="en-US" sz="2000" b="0" i="0" dirty="0">
                <a:solidFill>
                  <a:schemeClr val="accent6">
                    <a:lumMod val="60000"/>
                    <a:lumOff val="40000"/>
                  </a:schemeClr>
                </a:solidFill>
                <a:effectLst/>
                <a:latin typeface="+mj-lt"/>
              </a:rPr>
              <a:t>Employing if statements and predefined ranges, I assigned each user to their respective activity level.</a:t>
            </a:r>
          </a:p>
          <a:p>
            <a:pPr marL="742950" lvl="1" indent="-285750" algn="l">
              <a:buFont typeface="+mj-lt"/>
              <a:buAutoNum type="arabicPeriod"/>
            </a:pPr>
            <a:r>
              <a:rPr lang="en-US" sz="2000" b="0" i="0" dirty="0">
                <a:solidFill>
                  <a:schemeClr val="accent6">
                    <a:lumMod val="60000"/>
                    <a:lumOff val="40000"/>
                  </a:schemeClr>
                </a:solidFill>
                <a:effectLst/>
                <a:latin typeface="+mj-lt"/>
              </a:rPr>
              <a:t>A clustered column chart depicted the distribution of users across these categories.</a:t>
            </a:r>
          </a:p>
          <a:p>
            <a:pPr algn="l"/>
            <a:r>
              <a:rPr lang="en-US" sz="2000" b="1" i="0" dirty="0">
                <a:solidFill>
                  <a:schemeClr val="accent6">
                    <a:lumMod val="60000"/>
                    <a:lumOff val="40000"/>
                  </a:schemeClr>
                </a:solidFill>
                <a:effectLst/>
                <a:latin typeface="+mj-lt"/>
              </a:rPr>
              <a:t>Calculating Mean Distance</a:t>
            </a:r>
            <a:r>
              <a:rPr lang="en-US" sz="2000" b="0" i="0" dirty="0">
                <a:solidFill>
                  <a:schemeClr val="accent6">
                    <a:lumMod val="60000"/>
                    <a:lumOff val="40000"/>
                  </a:schemeClr>
                </a:solidFill>
                <a:effectLst/>
                <a:latin typeface="+mj-lt"/>
              </a:rPr>
              <a:t>:</a:t>
            </a:r>
          </a:p>
          <a:p>
            <a:pPr marL="742950" lvl="1" indent="-285750" algn="l">
              <a:buFont typeface="+mj-lt"/>
              <a:buAutoNum type="arabicPeriod"/>
            </a:pPr>
            <a:r>
              <a:rPr lang="en-US" sz="2000" b="0" i="0" dirty="0">
                <a:solidFill>
                  <a:schemeClr val="accent6">
                    <a:lumMod val="60000"/>
                    <a:lumOff val="40000"/>
                  </a:schemeClr>
                </a:solidFill>
                <a:effectLst/>
                <a:latin typeface="+mj-lt"/>
              </a:rPr>
              <a:t>In a new sheet, I computed the mean distance traveled by each user.</a:t>
            </a:r>
          </a:p>
          <a:p>
            <a:pPr marL="742950" lvl="1" indent="-285750" algn="l">
              <a:buFont typeface="+mj-lt"/>
              <a:buAutoNum type="arabicPeriod"/>
            </a:pPr>
            <a:r>
              <a:rPr lang="en-US" sz="2000" b="0" i="0" dirty="0">
                <a:solidFill>
                  <a:schemeClr val="accent6">
                    <a:lumMod val="60000"/>
                    <a:lumOff val="40000"/>
                  </a:schemeClr>
                </a:solidFill>
                <a:effectLst/>
                <a:latin typeface="+mj-lt"/>
              </a:rPr>
              <a:t>Using if statements and set criteria, I grouped users into Pro, Intermediate, and Beginner categories.</a:t>
            </a:r>
          </a:p>
          <a:p>
            <a:pPr marL="742950" lvl="1" indent="-285750" algn="l">
              <a:buFont typeface="+mj-lt"/>
              <a:buAutoNum type="arabicPeriod"/>
            </a:pPr>
            <a:r>
              <a:rPr lang="en-US" sz="2000" b="0" i="0" dirty="0">
                <a:solidFill>
                  <a:schemeClr val="accent6">
                    <a:lumMod val="60000"/>
                    <a:lumOff val="40000"/>
                  </a:schemeClr>
                </a:solidFill>
                <a:effectLst/>
                <a:latin typeface="+mj-lt"/>
              </a:rPr>
              <a:t>Another clustered column chart illustrated the distribution of users among these groups.</a:t>
            </a:r>
          </a:p>
        </p:txBody>
      </p:sp>
    </p:spTree>
    <p:extLst>
      <p:ext uri="{BB962C8B-B14F-4D97-AF65-F5344CB8AC3E}">
        <p14:creationId xmlns:p14="http://schemas.microsoft.com/office/powerpoint/2010/main" val="1596027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AA2D39-2C2E-1743-9482-880AB79F086D}"/>
              </a:ext>
            </a:extLst>
          </p:cNvPr>
          <p:cNvSpPr>
            <a:spLocks noGrp="1"/>
          </p:cNvSpPr>
          <p:nvPr>
            <p:ph type="sldNum" sz="quarter" idx="10"/>
          </p:nvPr>
        </p:nvSpPr>
        <p:spPr/>
        <p:txBody>
          <a:bodyPr/>
          <a:lstStyle/>
          <a:p>
            <a:fld id="{D495E168-DA5E-4888-8D8A-92B118324C14}" type="slidenum">
              <a:rPr lang="en-US" noProof="0" smtClean="0"/>
              <a:pPr/>
              <a:t>7</a:t>
            </a:fld>
            <a:endParaRPr lang="en-US" noProof="0" dirty="0"/>
          </a:p>
        </p:txBody>
      </p:sp>
      <p:sp>
        <p:nvSpPr>
          <p:cNvPr id="6" name="TextBox 5">
            <a:extLst>
              <a:ext uri="{FF2B5EF4-FFF2-40B4-BE49-F238E27FC236}">
                <a16:creationId xmlns:a16="http://schemas.microsoft.com/office/drawing/2014/main" id="{71DF74E7-3BA2-F836-0BA6-CA9061AD9876}"/>
              </a:ext>
            </a:extLst>
          </p:cNvPr>
          <p:cNvSpPr txBox="1"/>
          <p:nvPr/>
        </p:nvSpPr>
        <p:spPr>
          <a:xfrm>
            <a:off x="219776" y="209174"/>
            <a:ext cx="11752447" cy="6186309"/>
          </a:xfrm>
          <a:prstGeom prst="rect">
            <a:avLst/>
          </a:prstGeom>
          <a:noFill/>
        </p:spPr>
        <p:txBody>
          <a:bodyPr wrap="square">
            <a:spAutoFit/>
          </a:bodyPr>
          <a:lstStyle/>
          <a:p>
            <a:pPr algn="l"/>
            <a:r>
              <a:rPr lang="en-US" b="1" i="0" dirty="0">
                <a:solidFill>
                  <a:schemeClr val="accent6">
                    <a:lumMod val="60000"/>
                    <a:lumOff val="40000"/>
                  </a:schemeClr>
                </a:solidFill>
                <a:effectLst/>
                <a:latin typeface="+mj-lt"/>
              </a:rPr>
              <a:t>Total Steps Traveled</a:t>
            </a:r>
            <a:r>
              <a:rPr lang="en-US" b="0" i="0" dirty="0">
                <a:solidFill>
                  <a:schemeClr val="accent6">
                    <a:lumMod val="60000"/>
                    <a:lumOff val="40000"/>
                  </a:schemeClr>
                </a:solidFill>
                <a:effectLst/>
                <a:latin typeface="+mj-lt"/>
              </a:rPr>
              <a:t>:</a:t>
            </a:r>
          </a:p>
          <a:p>
            <a:pPr marL="742950" lvl="1" indent="-285750" algn="l">
              <a:buFont typeface="+mj-lt"/>
              <a:buAutoNum type="arabicPeriod"/>
            </a:pPr>
            <a:r>
              <a:rPr lang="en-US" b="0" i="0" dirty="0">
                <a:solidFill>
                  <a:schemeClr val="accent6">
                    <a:lumMod val="60000"/>
                    <a:lumOff val="40000"/>
                  </a:schemeClr>
                </a:solidFill>
                <a:effectLst/>
                <a:latin typeface="+mj-lt"/>
              </a:rPr>
              <a:t>In the daily steps merged sheet, I used a pivot table with the sum function to calculate the total steps traveled by each user.</a:t>
            </a:r>
          </a:p>
          <a:p>
            <a:pPr marL="742950" lvl="1" indent="-285750" algn="l">
              <a:buFont typeface="+mj-lt"/>
              <a:buAutoNum type="arabicPeriod"/>
            </a:pPr>
            <a:r>
              <a:rPr lang="en-US" b="0" i="0" dirty="0">
                <a:solidFill>
                  <a:schemeClr val="accent6">
                    <a:lumMod val="60000"/>
                    <a:lumOff val="40000"/>
                  </a:schemeClr>
                </a:solidFill>
                <a:effectLst/>
                <a:latin typeface="+mj-lt"/>
              </a:rPr>
              <a:t>The data was visualized with a line chart.</a:t>
            </a:r>
          </a:p>
          <a:p>
            <a:pPr algn="l"/>
            <a:r>
              <a:rPr lang="en-US" b="1" i="0" dirty="0">
                <a:solidFill>
                  <a:schemeClr val="accent6">
                    <a:lumMod val="60000"/>
                    <a:lumOff val="40000"/>
                  </a:schemeClr>
                </a:solidFill>
                <a:effectLst/>
                <a:latin typeface="+mj-lt"/>
              </a:rPr>
              <a:t>Total Calories Burned</a:t>
            </a:r>
            <a:r>
              <a:rPr lang="en-US" b="0" i="0" dirty="0">
                <a:solidFill>
                  <a:schemeClr val="accent6">
                    <a:lumMod val="60000"/>
                    <a:lumOff val="40000"/>
                  </a:schemeClr>
                </a:solidFill>
                <a:effectLst/>
                <a:latin typeface="+mj-lt"/>
              </a:rPr>
              <a:t>:</a:t>
            </a:r>
          </a:p>
          <a:p>
            <a:pPr marL="742950" lvl="1" indent="-285750" algn="l">
              <a:buFont typeface="+mj-lt"/>
              <a:buAutoNum type="arabicPeriod"/>
            </a:pPr>
            <a:r>
              <a:rPr lang="en-US" b="0" i="0" dirty="0">
                <a:solidFill>
                  <a:schemeClr val="accent6">
                    <a:lumMod val="60000"/>
                    <a:lumOff val="40000"/>
                  </a:schemeClr>
                </a:solidFill>
                <a:effectLst/>
                <a:latin typeface="+mj-lt"/>
              </a:rPr>
              <a:t>Similarly, in the daily calories merged sheet, I employed a pivot table with the sum function to determine the total calories burned by each user.</a:t>
            </a:r>
          </a:p>
          <a:p>
            <a:pPr marL="742950" lvl="1" indent="-285750" algn="l">
              <a:buFont typeface="+mj-lt"/>
              <a:buAutoNum type="arabicPeriod"/>
            </a:pPr>
            <a:r>
              <a:rPr lang="en-US" b="0" i="0" dirty="0">
                <a:solidFill>
                  <a:schemeClr val="accent6">
                    <a:lumMod val="60000"/>
                    <a:lumOff val="40000"/>
                  </a:schemeClr>
                </a:solidFill>
                <a:effectLst/>
                <a:latin typeface="+mj-lt"/>
              </a:rPr>
              <a:t>A line chart depicted this data.</a:t>
            </a:r>
          </a:p>
          <a:p>
            <a:pPr algn="l"/>
            <a:r>
              <a:rPr lang="en-US" b="1" i="0" dirty="0">
                <a:solidFill>
                  <a:schemeClr val="accent6">
                    <a:lumMod val="60000"/>
                    <a:lumOff val="40000"/>
                  </a:schemeClr>
                </a:solidFill>
                <a:effectLst/>
                <a:latin typeface="+mj-lt"/>
              </a:rPr>
              <a:t>Activity Minutes</a:t>
            </a:r>
            <a:r>
              <a:rPr lang="en-US" b="0" i="0" dirty="0">
                <a:solidFill>
                  <a:schemeClr val="accent6">
                    <a:lumMod val="60000"/>
                    <a:lumOff val="40000"/>
                  </a:schemeClr>
                </a:solidFill>
                <a:effectLst/>
                <a:latin typeface="+mj-lt"/>
              </a:rPr>
              <a:t>:</a:t>
            </a:r>
          </a:p>
          <a:p>
            <a:pPr marL="742950" lvl="1" indent="-285750" algn="l">
              <a:buFont typeface="+mj-lt"/>
              <a:buAutoNum type="arabicPeriod"/>
            </a:pPr>
            <a:r>
              <a:rPr lang="en-US" b="0" i="0" dirty="0">
                <a:solidFill>
                  <a:schemeClr val="accent6">
                    <a:lumMod val="60000"/>
                    <a:lumOff val="40000"/>
                  </a:schemeClr>
                </a:solidFill>
                <a:effectLst/>
                <a:latin typeface="+mj-lt"/>
              </a:rPr>
              <a:t>Using a pivot table in a separate sheet, I calculated the average fairly active, lightly active, and very active minutes for each user.</a:t>
            </a:r>
          </a:p>
          <a:p>
            <a:pPr marL="742950" lvl="1" indent="-285750" algn="l">
              <a:buFont typeface="+mj-lt"/>
              <a:buAutoNum type="arabicPeriod"/>
            </a:pPr>
            <a:r>
              <a:rPr lang="en-US" b="0" i="0" dirty="0">
                <a:solidFill>
                  <a:schemeClr val="accent6">
                    <a:lumMod val="60000"/>
                    <a:lumOff val="40000"/>
                  </a:schemeClr>
                </a:solidFill>
                <a:effectLst/>
                <a:latin typeface="+mj-lt"/>
              </a:rPr>
              <a:t>A line chart visualized the active minutes of each user.</a:t>
            </a:r>
          </a:p>
          <a:p>
            <a:pPr algn="l"/>
            <a:r>
              <a:rPr lang="en-US" b="1" i="0" dirty="0">
                <a:solidFill>
                  <a:schemeClr val="accent6">
                    <a:lumMod val="60000"/>
                    <a:lumOff val="40000"/>
                  </a:schemeClr>
                </a:solidFill>
                <a:effectLst/>
                <a:latin typeface="+mj-lt"/>
              </a:rPr>
              <a:t>Repeat with Unique Dates</a:t>
            </a:r>
            <a:r>
              <a:rPr lang="en-US" b="0" i="0" dirty="0">
                <a:solidFill>
                  <a:schemeClr val="accent6">
                    <a:lumMod val="60000"/>
                    <a:lumOff val="40000"/>
                  </a:schemeClr>
                </a:solidFill>
                <a:effectLst/>
                <a:latin typeface="+mj-lt"/>
              </a:rPr>
              <a:t>:</a:t>
            </a:r>
          </a:p>
          <a:p>
            <a:pPr marL="742950" lvl="1" indent="-285750" algn="l">
              <a:buFont typeface="+mj-lt"/>
              <a:buAutoNum type="arabicPeriod"/>
            </a:pPr>
            <a:r>
              <a:rPr lang="en-US" b="0" i="0" dirty="0">
                <a:solidFill>
                  <a:schemeClr val="accent6">
                    <a:lumMod val="60000"/>
                    <a:lumOff val="40000"/>
                  </a:schemeClr>
                </a:solidFill>
                <a:effectLst/>
                <a:latin typeface="+mj-lt"/>
              </a:rPr>
              <a:t>Following the same process, I found unique dates and repeated the above tasks to analyze the data based on distinct dates.</a:t>
            </a:r>
          </a:p>
          <a:p>
            <a:pPr algn="l"/>
            <a:r>
              <a:rPr lang="en-US" b="1" i="0" dirty="0">
                <a:solidFill>
                  <a:schemeClr val="accent6">
                    <a:lumMod val="60000"/>
                    <a:lumOff val="40000"/>
                  </a:schemeClr>
                </a:solidFill>
                <a:effectLst/>
                <a:latin typeface="+mj-lt"/>
              </a:rPr>
              <a:t>Dashboard Creation</a:t>
            </a:r>
            <a:r>
              <a:rPr lang="en-US" b="0" i="0" dirty="0">
                <a:solidFill>
                  <a:schemeClr val="accent6">
                    <a:lumMod val="60000"/>
                    <a:lumOff val="40000"/>
                  </a:schemeClr>
                </a:solidFill>
                <a:effectLst/>
                <a:latin typeface="+mj-lt"/>
              </a:rPr>
              <a:t>:</a:t>
            </a:r>
          </a:p>
          <a:p>
            <a:pPr marL="742950" lvl="1" indent="-285750" algn="l">
              <a:buFont typeface="+mj-lt"/>
              <a:buAutoNum type="arabicPeriod"/>
            </a:pPr>
            <a:r>
              <a:rPr lang="en-US" b="0" i="0" dirty="0">
                <a:solidFill>
                  <a:schemeClr val="accent6">
                    <a:lumMod val="60000"/>
                    <a:lumOff val="40000"/>
                  </a:schemeClr>
                </a:solidFill>
                <a:effectLst/>
                <a:latin typeface="+mj-lt"/>
              </a:rPr>
              <a:t>Lastly, I compiled all the charts and graphs into a dashboard for a comprehensive visualization of the fitness tracker data.</a:t>
            </a:r>
          </a:p>
          <a:p>
            <a:pPr marL="742950" lvl="1" indent="-285750" algn="l">
              <a:buFont typeface="+mj-lt"/>
              <a:buAutoNum type="arabicPeriod"/>
            </a:pPr>
            <a:endParaRPr lang="en-US" b="0" i="0" dirty="0">
              <a:solidFill>
                <a:schemeClr val="accent6">
                  <a:lumMod val="60000"/>
                  <a:lumOff val="40000"/>
                </a:schemeClr>
              </a:solidFill>
              <a:effectLst/>
              <a:latin typeface="+mj-lt"/>
            </a:endParaRPr>
          </a:p>
          <a:p>
            <a:pPr algn="l"/>
            <a:r>
              <a:rPr lang="en-US" b="0" i="0" dirty="0">
                <a:solidFill>
                  <a:schemeClr val="accent6">
                    <a:lumMod val="60000"/>
                    <a:lumOff val="40000"/>
                  </a:schemeClr>
                </a:solidFill>
                <a:effectLst/>
                <a:latin typeface="+mj-lt"/>
              </a:rPr>
              <a:t>By systematically analyzing the Fit-Bit fitness tracker data and presenting it visually through charts and graphs, I successfully identified potential trends and patterns, aiding in decision-making for Sleepy-Nights subscription targeting and overall fitness program optimization.</a:t>
            </a:r>
          </a:p>
        </p:txBody>
      </p:sp>
    </p:spTree>
    <p:extLst>
      <p:ext uri="{BB962C8B-B14F-4D97-AF65-F5344CB8AC3E}">
        <p14:creationId xmlns:p14="http://schemas.microsoft.com/office/powerpoint/2010/main" val="2479037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a:xfrm>
            <a:off x="935353" y="1320753"/>
            <a:ext cx="10104124" cy="1517356"/>
          </a:xfrm>
        </p:spPr>
        <p:txBody>
          <a:bodyPr/>
          <a:lstStyle/>
          <a:p>
            <a:r>
              <a:rPr lang="en-US" dirty="0"/>
              <a:t>THANK YOU!</a:t>
            </a:r>
          </a:p>
        </p:txBody>
      </p:sp>
    </p:spTree>
    <p:extLst>
      <p:ext uri="{BB962C8B-B14F-4D97-AF65-F5344CB8AC3E}">
        <p14:creationId xmlns:p14="http://schemas.microsoft.com/office/powerpoint/2010/main" val="330927939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151</TotalTime>
  <Words>1488</Words>
  <Application>Microsoft Office PowerPoint</Application>
  <PresentationFormat>Widescreen</PresentationFormat>
  <Paragraphs>59</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Franklin Gothic Book</vt:lpstr>
      <vt:lpstr>Gill Sans MT</vt:lpstr>
      <vt:lpstr>Söhne</vt:lpstr>
      <vt:lpstr>Office Theme</vt:lpstr>
      <vt:lpstr>WEFIT DATA ANALYSIS</vt:lpstr>
      <vt:lpstr>Try to find the customers who are likely to buy this weight loss plan, you are given the fit-bit fitness tracker data, analyze the data and find some potential customers for leanfit . </vt:lpstr>
      <vt:lpstr>Try to find the customers who are likely to buy their products, you are given the fit-bit fitness tracker data, analyze the data and find some potential customers for fitwear. </vt:lpstr>
      <vt:lpstr>Try to find the customers who are likely to buy their subscription, you are given the fit-bit fitness tracker data, analyze the data and find some potential customers for sleepy-nights</vt:lpstr>
      <vt:lpstr>1. First use the daily activity data and find the unique id of all the users.  2. Then find the number of days they use their fitness tracker.  3. Use this data to group all the users into Active(&gt;20), moderate(&gt;10, )users 4.After that find out the mean distance traveled by each user  5. Use this mean distance to group each user into Pro,Intermediate and beginner.(set criteria by yourself)  6. Then find out the total steps traveled by each user  7. Then find out the calories burned by each user  8. And then find out their fairly active, lightly active and Very active minutes.  9. Repeat all these tasks (1 to 8) with respect to distinct dates (for example find out unique dates instead of unique id and calculate number of users on that date).  10. Use this filtered data to create charts and graphs for better visualization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WEFIT DATA ANALYSIS</dc:title>
  <dc:creator>Karthik Cv</dc:creator>
  <cp:lastModifiedBy>Karthik Cv</cp:lastModifiedBy>
  <cp:revision>2</cp:revision>
  <dcterms:created xsi:type="dcterms:W3CDTF">2024-03-14T10:38:52Z</dcterms:created>
  <dcterms:modified xsi:type="dcterms:W3CDTF">2024-03-14T13:10:04Z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